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63" r:id="rId4"/>
    <p:sldId id="302" r:id="rId5"/>
    <p:sldId id="264" r:id="rId6"/>
    <p:sldId id="298" r:id="rId7"/>
    <p:sldId id="300" r:id="rId8"/>
    <p:sldId id="301" r:id="rId9"/>
    <p:sldId id="291" r:id="rId10"/>
    <p:sldId id="292" r:id="rId11"/>
    <p:sldId id="272" r:id="rId12"/>
    <p:sldId id="293" r:id="rId13"/>
    <p:sldId id="283" r:id="rId14"/>
    <p:sldId id="294" r:id="rId15"/>
    <p:sldId id="295" r:id="rId16"/>
    <p:sldId id="296" r:id="rId17"/>
    <p:sldId id="297" r:id="rId18"/>
    <p:sldId id="265" r:id="rId19"/>
    <p:sldId id="26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33" autoAdjust="0"/>
    <p:restoredTop sz="71120" autoAdjust="0"/>
  </p:normalViewPr>
  <p:slideViewPr>
    <p:cSldViewPr snapToGrid="0">
      <p:cViewPr varScale="1">
        <p:scale>
          <a:sx n="81" d="100"/>
          <a:sy n="81" d="100"/>
        </p:scale>
        <p:origin x="1230"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11/03/2021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dirty="0"/>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Voigt (2013: 33 - 35) observes that while wellness tourism providers are not a homogenous group, there is nevertheless, three distinct core providers of wellness tourism:</a:t>
            </a:r>
          </a:p>
          <a:p>
            <a:endParaRPr lang="en-AU" sz="1200" kern="1200" dirty="0">
              <a:solidFill>
                <a:schemeClr val="tx1"/>
              </a:solidFill>
              <a:effectLst/>
              <a:latin typeface="+mn-lt"/>
              <a:ea typeface="+mn-ea"/>
              <a:cs typeface="+mn-cs"/>
            </a:endParaRPr>
          </a:p>
          <a:p>
            <a:pPr marL="228600" indent="-228600">
              <a:buFont typeface="+mj-lt"/>
              <a:buAutoNum type="arabicPeriod"/>
            </a:pPr>
            <a:r>
              <a:rPr lang="en-AU" sz="1200" kern="1200" dirty="0">
                <a:solidFill>
                  <a:schemeClr val="tx1"/>
                </a:solidFill>
                <a:effectLst/>
                <a:latin typeface="+mn-lt"/>
                <a:ea typeface="+mn-ea"/>
                <a:cs typeface="+mn-cs"/>
              </a:rPr>
              <a:t>Beauty spa hotels/resorts: the major focus of beauty spa hotels/resorts is the body and non-invasive beauty treatments, as well as a range of water-based and/or sweat-bathing facilities that sometimes utilise mineral or geothermal waters. </a:t>
            </a:r>
          </a:p>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dirty="0"/>
          </a:p>
        </p:txBody>
      </p:sp>
    </p:spTree>
    <p:extLst>
      <p:ext uri="{BB962C8B-B14F-4D97-AF65-F5344CB8AC3E}">
        <p14:creationId xmlns:p14="http://schemas.microsoft.com/office/powerpoint/2010/main" val="1942451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Voigt (2013: 33 - 35) observes that while wellness tourism providers are not a homogenous group, there is nevertheless, three distinct core providers of wellness tourism:</a:t>
            </a:r>
          </a:p>
          <a:p>
            <a:endParaRPr lang="en-AU" sz="1200" kern="1200" dirty="0">
              <a:solidFill>
                <a:schemeClr val="tx1"/>
              </a:solidFill>
              <a:effectLst/>
              <a:latin typeface="+mn-lt"/>
              <a:ea typeface="+mn-ea"/>
              <a:cs typeface="+mn-cs"/>
            </a:endParaRPr>
          </a:p>
          <a:p>
            <a:pPr marL="228600" indent="-228600">
              <a:buFont typeface="+mj-lt"/>
              <a:buAutoNum type="arabicPeriod" startAt="2"/>
            </a:pPr>
            <a:r>
              <a:rPr lang="en-AU" sz="1200" kern="1200" dirty="0">
                <a:solidFill>
                  <a:schemeClr val="tx1"/>
                </a:solidFill>
                <a:effectLst/>
                <a:latin typeface="+mn-lt"/>
                <a:ea typeface="+mn-ea"/>
                <a:cs typeface="+mn-cs"/>
              </a:rPr>
              <a:t>Lifestyle resorts: also referred to as ‘destination spas’, the purpose of lifestyle resorts is to motivate guests to pursue a healthier lifestyle. </a:t>
            </a:r>
          </a:p>
          <a:p>
            <a:endParaRPr lang="en-AU" sz="1200" kern="1200" dirty="0">
              <a:solidFill>
                <a:schemeClr val="tx1"/>
              </a:solidFill>
              <a:effectLst/>
              <a:latin typeface="+mn-lt"/>
              <a:ea typeface="+mn-ea"/>
              <a:cs typeface="+mn-cs"/>
            </a:endParaRPr>
          </a:p>
          <a:p>
            <a:pPr marL="228600" indent="-228600">
              <a:buFont typeface="+mj-lt"/>
              <a:buAutoNum type="arabicPeriod" startAt="3"/>
            </a:pPr>
            <a:r>
              <a:rPr lang="en-AU" sz="1200" kern="1200" dirty="0">
                <a:solidFill>
                  <a:schemeClr val="tx1"/>
                </a:solidFill>
                <a:effectLst/>
                <a:latin typeface="+mn-lt"/>
                <a:ea typeface="+mn-ea"/>
                <a:cs typeface="+mn-cs"/>
              </a:rPr>
              <a:t>Spiritual retreats: the focus of spiritual retreats is on spiritual development. Spirituality is important, given its significance to many citizens, especially in Asia as well as those in Africa and South America. </a:t>
            </a:r>
          </a:p>
          <a:p>
            <a:endParaRPr lang="en-AU" sz="1200" kern="1200" dirty="0">
              <a:solidFill>
                <a:schemeClr val="tx1"/>
              </a:solidFill>
              <a:effectLst/>
              <a:latin typeface="+mn-lt"/>
              <a:ea typeface="+mn-ea"/>
              <a:cs typeface="+mn-cs"/>
            </a:endParaRPr>
          </a:p>
          <a:p>
            <a:endParaRPr lang="en-AU" sz="1200" kern="1200" dirty="0">
              <a:solidFill>
                <a:schemeClr val="tx1"/>
              </a:solidFill>
              <a:effectLst/>
              <a:latin typeface="+mn-lt"/>
              <a:ea typeface="+mn-ea"/>
              <a:cs typeface="+mn-cs"/>
            </a:endParaRPr>
          </a:p>
          <a:p>
            <a:endParaRPr lang="en-AU" sz="1200" kern="1200" dirty="0">
              <a:solidFill>
                <a:schemeClr val="tx1"/>
              </a:solidFill>
              <a:effectLst/>
              <a:latin typeface="+mn-lt"/>
              <a:ea typeface="+mn-ea"/>
              <a:cs typeface="+mn-cs"/>
            </a:endParaRPr>
          </a:p>
          <a:p>
            <a:endParaRPr lang="en-AU" sz="1200" kern="1200" dirty="0">
              <a:solidFill>
                <a:schemeClr val="tx1"/>
              </a:solidFill>
              <a:effectLst/>
              <a:latin typeface="+mn-lt"/>
              <a:ea typeface="+mn-ea"/>
              <a:cs typeface="+mn-cs"/>
            </a:endParaRPr>
          </a:p>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dirty="0"/>
          </a:p>
        </p:txBody>
      </p:sp>
    </p:spTree>
    <p:extLst>
      <p:ext uri="{BB962C8B-B14F-4D97-AF65-F5344CB8AC3E}">
        <p14:creationId xmlns:p14="http://schemas.microsoft.com/office/powerpoint/2010/main" val="3310909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Health and wellness tourism is fast growing with a focus on preserving people’s health being a major influencing factor (Mair, 2005). Additionally, Csirmaz and Petro (2015) include demographic transformations, changes in women’s social roles, enhancement of individualisation, spiritualisation and increased recognition and an appreciation for a healthy lifestyle as other major reasons for this increased growth. </a:t>
            </a:r>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dirty="0"/>
          </a:p>
        </p:txBody>
      </p:sp>
    </p:spTree>
    <p:extLst>
      <p:ext uri="{BB962C8B-B14F-4D97-AF65-F5344CB8AC3E}">
        <p14:creationId xmlns:p14="http://schemas.microsoft.com/office/powerpoint/2010/main" val="1622566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Ongoing development of health tourism over the last decade, especially dynamic development at a national and international level, has contributed to predictions of it becoming one of the fastest developing touristic and economic sectors (Ardell, 1985; Pilzer, 2007; Pyke et al, 2016). </a:t>
            </a:r>
          </a:p>
          <a:p>
            <a:endParaRPr lang="en-AU" dirty="0"/>
          </a:p>
          <a:p>
            <a:r>
              <a:rPr lang="en-AU" dirty="0"/>
              <a:t>Voigt and Pforr (2013: 4) define megatrends as those involving ‘processes of transformation normally characterised by a half-life of at least 50 years that are apparent in all areas of life inclusive of everyday life, economy, politics and consumption.’</a:t>
            </a:r>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dirty="0"/>
          </a:p>
        </p:txBody>
      </p:sp>
    </p:spTree>
    <p:extLst>
      <p:ext uri="{BB962C8B-B14F-4D97-AF65-F5344CB8AC3E}">
        <p14:creationId xmlns:p14="http://schemas.microsoft.com/office/powerpoint/2010/main" val="2334687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There are six (6) megatrends considered to have driven the rise of wellness tourism supply and demand, with the discussion framed in the context of future wellness tourism development:</a:t>
            </a:r>
          </a:p>
          <a:p>
            <a:endParaRPr lang="en-AU" dirty="0"/>
          </a:p>
          <a:p>
            <a:pPr marL="228600" indent="-228600">
              <a:buFont typeface="+mj-lt"/>
              <a:buAutoNum type="arabicPeriod"/>
            </a:pPr>
            <a:r>
              <a:rPr lang="en-AU" dirty="0"/>
              <a:t>Holistic health and increased health consciousness: refers to individuals whom no longer are passive recipients of health care. </a:t>
            </a:r>
          </a:p>
          <a:p>
            <a:pPr marL="228600" indent="-228600">
              <a:buFont typeface="+mj-lt"/>
              <a:buAutoNum type="arabicPeriod"/>
            </a:pPr>
            <a:endParaRPr lang="en-AU" dirty="0"/>
          </a:p>
          <a:p>
            <a:pPr marL="228600" indent="-228600">
              <a:buFont typeface="+mj-lt"/>
              <a:buAutoNum type="arabicPeriod"/>
            </a:pPr>
            <a:r>
              <a:rPr lang="en-AU" dirty="0"/>
              <a:t>Pace of life acceleration: whereby increased workloads and greater day-to-day pressures has seen a notable rise of stress-related disorders such as emotional strain (tension, fatigue, aggression) or psychological diseases (depression, burnout, anxiety). </a:t>
            </a:r>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dirty="0"/>
          </a:p>
        </p:txBody>
      </p:sp>
    </p:spTree>
    <p:extLst>
      <p:ext uri="{BB962C8B-B14F-4D97-AF65-F5344CB8AC3E}">
        <p14:creationId xmlns:p14="http://schemas.microsoft.com/office/powerpoint/2010/main" val="2177466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There are six (6) megatrends considered to have driven the rise of wellness tourism supply and demand, with the discussion framed in the context of future wellness tourism development:</a:t>
            </a:r>
          </a:p>
          <a:p>
            <a:endParaRPr lang="en-AU" dirty="0"/>
          </a:p>
          <a:p>
            <a:pPr marL="228600" indent="-228600">
              <a:buFont typeface="+mj-lt"/>
              <a:buAutoNum type="arabicPeriod" startAt="3"/>
            </a:pPr>
            <a:r>
              <a:rPr lang="en-AU" dirty="0"/>
              <a:t>Inconspicuous consumption: represents a counterbalance and a wide shift in consumer values away from fast-paced lives that are more materialistic, rationalised and technical. </a:t>
            </a:r>
          </a:p>
          <a:p>
            <a:pPr marL="228600" indent="-228600">
              <a:buFont typeface="+mj-lt"/>
              <a:buAutoNum type="arabicPeriod" startAt="3"/>
            </a:pPr>
            <a:endParaRPr lang="en-AU" dirty="0"/>
          </a:p>
          <a:p>
            <a:pPr marL="228600" indent="-228600">
              <a:buFont typeface="+mj-lt"/>
              <a:buAutoNum type="arabicPeriod" startAt="3"/>
            </a:pPr>
            <a:r>
              <a:rPr lang="en-AU" dirty="0"/>
              <a:t>Individualisation: with some trends, suggesting people are seeking independent travel and niche tourism, individualisation in the context of wellness tourism has proved influential with the pursuit of self-actualisation, in accordance with Maslow’s Hierarchy of Needs where an individual realises their full potential (Maslow’s Hierarchy of Needs, 2020).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dirty="0"/>
          </a:p>
        </p:txBody>
      </p:sp>
    </p:spTree>
    <p:extLst>
      <p:ext uri="{BB962C8B-B14F-4D97-AF65-F5344CB8AC3E}">
        <p14:creationId xmlns:p14="http://schemas.microsoft.com/office/powerpoint/2010/main" val="49294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There are six (6) megatrends considered to have driven the rise of wellness tourism supply and demand, with the discussion framed in the context of future wellness tourism development:</a:t>
            </a:r>
          </a:p>
          <a:p>
            <a:endParaRPr lang="en-AU" dirty="0"/>
          </a:p>
          <a:p>
            <a:pPr marL="228600" indent="-228600">
              <a:buFont typeface="+mj-lt"/>
              <a:buAutoNum type="arabicPeriod" startAt="5"/>
            </a:pPr>
            <a:r>
              <a:rPr lang="en-AU" dirty="0"/>
              <a:t>Spiritualty: some consider the quest for spirituality to be the greatest megatrend in the 21st century. Despite the decline in religion, the yearning for spirituality and for meaning in life has not diminished. </a:t>
            </a:r>
          </a:p>
          <a:p>
            <a:pPr marL="228600" indent="-228600">
              <a:buFont typeface="+mj-lt"/>
              <a:buAutoNum type="arabicPeriod" startAt="5"/>
            </a:pPr>
            <a:endParaRPr lang="en-AU" dirty="0"/>
          </a:p>
          <a:p>
            <a:pPr marL="228600" indent="-228600">
              <a:buFont typeface="+mj-lt"/>
              <a:buAutoNum type="arabicPeriod" startAt="5"/>
            </a:pPr>
            <a:r>
              <a:rPr lang="en-AU" dirty="0"/>
              <a:t>Ageing population: because of both longer life expectancies and falling birth rates, the world’s population is ageing. The Baby Boomer (1946 – 1964) generation is currently driving this trend. </a:t>
            </a:r>
          </a:p>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dirty="0"/>
          </a:p>
        </p:txBody>
      </p:sp>
    </p:spTree>
    <p:extLst>
      <p:ext uri="{BB962C8B-B14F-4D97-AF65-F5344CB8AC3E}">
        <p14:creationId xmlns:p14="http://schemas.microsoft.com/office/powerpoint/2010/main" val="30289773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Health and wellness encompasses a broad range of terms, categories, products and services. The world’s ageing population will see an increased demand for wellness and medical tourism providers with attention directed towards stress reduction, mental health, wellbeing and overall health.</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dirty="0"/>
          </a:p>
        </p:txBody>
      </p:sp>
    </p:spTree>
    <p:extLst>
      <p:ext uri="{BB962C8B-B14F-4D97-AF65-F5344CB8AC3E}">
        <p14:creationId xmlns:p14="http://schemas.microsoft.com/office/powerpoint/2010/main" val="1241454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Wellness tourism is currently one of the fastest growing tourism niche markets having experienced exponential growth over the past two decades (Global Wellness Institute, 2018). The attributed reasons for the exponential growth is wellness being an essential factor in shaping people’s lives, as well as being increasingly influential in patterns of consumption and production.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dirty="0"/>
          </a:p>
        </p:txBody>
      </p:sp>
    </p:spTree>
    <p:extLst>
      <p:ext uri="{BB962C8B-B14F-4D97-AF65-F5344CB8AC3E}">
        <p14:creationId xmlns:p14="http://schemas.microsoft.com/office/powerpoint/2010/main" val="3131565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Health tourism is a broad concept that comprises two major sub-categories of wellness and medical tourism (Mueller and Kaufman, 2001; Smith and Puczko, 2009; Voight, Brown and Howat, 2011).</a:t>
            </a:r>
          </a:p>
          <a:p>
            <a:endParaRPr lang="en-AU" dirty="0"/>
          </a:p>
          <a:p>
            <a:r>
              <a:rPr lang="en-AU" dirty="0"/>
              <a:t>Smith and Puczko (2015) believe any definition of </a:t>
            </a:r>
            <a:r>
              <a:rPr lang="en-AU" b="1" i="1" dirty="0"/>
              <a:t>health tourism </a:t>
            </a:r>
            <a:r>
              <a:rPr lang="en-AU" dirty="0"/>
              <a:t>should ideally consider the World Tourism Organisation’s (1984: 1) definition of ‘health’, which is the extent to which:</a:t>
            </a:r>
          </a:p>
          <a:p>
            <a:endParaRPr lang="en-AU" dirty="0"/>
          </a:p>
          <a:p>
            <a:r>
              <a:rPr lang="en-AU" dirty="0"/>
              <a:t>…an individual or a group is able to realise aspirations and satisfy needs, and to change or cope with the environment. Health is a resource for everyday life, not the objective of living; it is a positive concept, emphasising social and personal resources as well as physical capabilities.</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dirty="0"/>
          </a:p>
        </p:txBody>
      </p:sp>
    </p:spTree>
    <p:extLst>
      <p:ext uri="{BB962C8B-B14F-4D97-AF65-F5344CB8AC3E}">
        <p14:creationId xmlns:p14="http://schemas.microsoft.com/office/powerpoint/2010/main" val="68924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Kaspar (1996 cited in Mueller and Kaufmann, 2001: 7) regards </a:t>
            </a:r>
            <a:r>
              <a:rPr lang="en-AU" b="1" i="1" dirty="0"/>
              <a:t>wellness tourism </a:t>
            </a:r>
            <a:r>
              <a:rPr lang="en-AU" dirty="0"/>
              <a:t>as a subcategory of health tourism, which the author defined as: </a:t>
            </a:r>
          </a:p>
          <a:p>
            <a:endParaRPr lang="en-AU" dirty="0"/>
          </a:p>
          <a:p>
            <a:r>
              <a:rPr lang="en-AU" dirty="0"/>
              <a:t>…the sum of all the relationships and phenomena resulting from a change of location and residence by people in order to promote, stabilise and, as appropriate, restore physical, mental and social wellbeing while using health services and for whom the place where they are staying is neither their principle nor permanent place of residence or work.</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dirty="0"/>
          </a:p>
        </p:txBody>
      </p:sp>
    </p:spTree>
    <p:extLst>
      <p:ext uri="{BB962C8B-B14F-4D97-AF65-F5344CB8AC3E}">
        <p14:creationId xmlns:p14="http://schemas.microsoft.com/office/powerpoint/2010/main" val="60271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Connell (2006a: 1094) defines </a:t>
            </a:r>
            <a:r>
              <a:rPr lang="en-AU" b="1" i="1" dirty="0"/>
              <a:t>medical tourism </a:t>
            </a:r>
            <a:r>
              <a:rPr lang="en-AU" dirty="0"/>
              <a:t>as that which is ‘deliberately linked to direct medical intervention and outcomes that are expected to be substantial and long term’ Inclusive of dentistry and plastic surgery.</a:t>
            </a:r>
          </a:p>
          <a:p>
            <a:endParaRPr lang="en-AU" dirty="0"/>
          </a:p>
          <a:p>
            <a:r>
              <a:rPr lang="en-AU" dirty="0"/>
              <a:t> Laing and Weiler (2007: 381) quote a number of factors influencing the growth of medical tourism, including: </a:t>
            </a:r>
          </a:p>
          <a:p>
            <a:endParaRPr lang="en-AU" dirty="0"/>
          </a:p>
          <a:p>
            <a:r>
              <a:rPr lang="en-AU" dirty="0"/>
              <a:t>…the high cost of medical procedures, long waiting lists and ageing populations in wealthier countries, greater affordability of flights and travel, and a shift in medical care away from the public sector, such that people are more comfortable with paying for medical services offered by private bodies or companies.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dirty="0"/>
          </a:p>
        </p:txBody>
      </p:sp>
    </p:spTree>
    <p:extLst>
      <p:ext uri="{BB962C8B-B14F-4D97-AF65-F5344CB8AC3E}">
        <p14:creationId xmlns:p14="http://schemas.microsoft.com/office/powerpoint/2010/main" val="3015682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word ‘spa’ derives from the Latin phrase sanus per aquam, which means ‘healthy through water’ (Puczko and Bachvarov, 2006). </a:t>
            </a:r>
          </a:p>
          <a:p>
            <a:endParaRPr lang="en-AU" dirty="0"/>
          </a:p>
          <a:p>
            <a:r>
              <a:rPr lang="en-AU" dirty="0"/>
              <a:t>A spa is a ‘business offering water based treatments practiced by qualified personnel in a professional, relaxing and healing environment’ (Lo, Wu and Tsai, 2015: 158).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dirty="0"/>
          </a:p>
        </p:txBody>
      </p:sp>
    </p:spTree>
    <p:extLst>
      <p:ext uri="{BB962C8B-B14F-4D97-AF65-F5344CB8AC3E}">
        <p14:creationId xmlns:p14="http://schemas.microsoft.com/office/powerpoint/2010/main" val="903384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0" i="0" dirty="0"/>
              <a:t>Though</a:t>
            </a:r>
            <a:r>
              <a:rPr lang="en-AU" b="1" i="1" dirty="0"/>
              <a:t> ‘spa tourism’ </a:t>
            </a:r>
            <a:r>
              <a:rPr lang="en-AU" dirty="0"/>
              <a:t>is the best-known form of health and wellness tourism, Smith and Puczko (2015) argue as an actual tourism activity, that ‘spa tourism’ does not exist but rather tourists’ visit spas ‘as places devoted to overall well-being through a variety of professional services that encourage the renewal of mind, body and spirit’ (p.208).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dirty="0"/>
          </a:p>
        </p:txBody>
      </p:sp>
    </p:spTree>
    <p:extLst>
      <p:ext uri="{BB962C8B-B14F-4D97-AF65-F5344CB8AC3E}">
        <p14:creationId xmlns:p14="http://schemas.microsoft.com/office/powerpoint/2010/main" val="4139493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From a western perspective, Voigt (2013: 23-25) distinguishes four main trends (or eras) of wellness tourism, including:</a:t>
            </a:r>
          </a:p>
          <a:p>
            <a:endParaRPr lang="en-AU" dirty="0"/>
          </a:p>
          <a:p>
            <a:pPr marL="228600" indent="-228600">
              <a:buFont typeface="+mj-lt"/>
              <a:buAutoNum type="alphaLcParenR"/>
            </a:pPr>
            <a:r>
              <a:rPr lang="en-AU" dirty="0"/>
              <a:t>Roman balneums (or community bathhouses) and the larger, more extravagant thermae represent the first era. </a:t>
            </a:r>
          </a:p>
          <a:p>
            <a:pPr marL="228600" indent="-228600">
              <a:buFont typeface="+mj-lt"/>
              <a:buAutoNum type="alphaLcParenR"/>
            </a:pPr>
            <a:endParaRPr lang="en-AU" dirty="0"/>
          </a:p>
          <a:p>
            <a:pPr marL="228600" indent="-228600">
              <a:buFont typeface="+mj-lt"/>
              <a:buAutoNum type="alphaLcParenR"/>
            </a:pPr>
            <a:r>
              <a:rPr lang="en-AU" dirty="0"/>
              <a:t>The second era of wellness tourism commenced during the Renaissance in Italy (15th and 16th centuries)</a:t>
            </a:r>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dirty="0"/>
          </a:p>
        </p:txBody>
      </p:sp>
    </p:spTree>
    <p:extLst>
      <p:ext uri="{BB962C8B-B14F-4D97-AF65-F5344CB8AC3E}">
        <p14:creationId xmlns:p14="http://schemas.microsoft.com/office/powerpoint/2010/main" val="444947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From a western perspective, Voigt (2013: 23-25) distinguishes four main trends (or eras) of wellness tourism, including:</a:t>
            </a:r>
          </a:p>
          <a:p>
            <a:endParaRPr lang="en-AU" dirty="0"/>
          </a:p>
          <a:p>
            <a:pPr marL="228600" indent="-228600">
              <a:buFont typeface="+mj-lt"/>
              <a:buAutoNum type="alphaLcParenR" startAt="3"/>
            </a:pPr>
            <a:r>
              <a:rPr lang="en-AU" dirty="0"/>
              <a:t>By the late 19th century, the expansion of spa and seaside resorts in European countries heralded the third era of wellness tourism. </a:t>
            </a:r>
          </a:p>
          <a:p>
            <a:pPr marL="228600" indent="-228600">
              <a:buFont typeface="+mj-lt"/>
              <a:buAutoNum type="alphaLcParenR" startAt="3"/>
            </a:pPr>
            <a:endParaRPr lang="en-AU" dirty="0"/>
          </a:p>
          <a:p>
            <a:pPr marL="228600" indent="-228600">
              <a:buFont typeface="+mj-lt"/>
              <a:buAutoNum type="alphaLcParenR" startAt="3"/>
            </a:pPr>
            <a:r>
              <a:rPr lang="en-AU" dirty="0"/>
              <a:t>Due to recent sociocultural, economic and demographic change in the last two decades in particular, a fourth era of wellness tourism has begun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dirty="0"/>
          </a:p>
        </p:txBody>
      </p:sp>
    </p:spTree>
    <p:extLst>
      <p:ext uri="{BB962C8B-B14F-4D97-AF65-F5344CB8AC3E}">
        <p14:creationId xmlns:p14="http://schemas.microsoft.com/office/powerpoint/2010/main" val="37232000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r>
              <a:rPr lang="en-GB" dirty="0"/>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r>
              <a:rPr lang="en-GB" dirty="0"/>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r>
              <a:rPr lang="en-GB" dirty="0"/>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dirty="0"/>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9: The Future of Health and Wellness Tourism</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Cherro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Development of Wellness Tourism…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a:bodyPr>
          <a:lstStyle/>
          <a:p>
            <a:pPr>
              <a:lnSpc>
                <a:spcPct val="110000"/>
              </a:lnSpc>
            </a:pPr>
            <a:r>
              <a:rPr lang="en-AU" dirty="0"/>
              <a:t>From a western perspective, Voigt (2013: 23-25) distinguishes four main trends (or eras) of wellness tourism, including:</a:t>
            </a:r>
          </a:p>
          <a:p>
            <a:pPr>
              <a:lnSpc>
                <a:spcPct val="110000"/>
              </a:lnSpc>
            </a:pPr>
            <a:endParaRPr lang="en-AU" dirty="0"/>
          </a:p>
          <a:p>
            <a:pPr marL="971550" lvl="1" indent="-514350">
              <a:lnSpc>
                <a:spcPct val="110000"/>
              </a:lnSpc>
              <a:buFont typeface="+mj-lt"/>
              <a:buAutoNum type="alphaLcParenR" startAt="3"/>
            </a:pPr>
            <a:r>
              <a:rPr lang="en-AU" dirty="0"/>
              <a:t>By the late 19th century, the expansion of spa and seaside resorts in European countries heralded the third era of wellness tourism. </a:t>
            </a:r>
          </a:p>
          <a:p>
            <a:pPr marL="514350" indent="-514350">
              <a:lnSpc>
                <a:spcPct val="110000"/>
              </a:lnSpc>
              <a:buFont typeface="+mj-lt"/>
              <a:buAutoNum type="alphaLcParenR" startAt="3"/>
            </a:pPr>
            <a:endParaRPr lang="en-AU" sz="2400" dirty="0"/>
          </a:p>
          <a:p>
            <a:pPr marL="971550" lvl="1" indent="-514350">
              <a:lnSpc>
                <a:spcPct val="110000"/>
              </a:lnSpc>
              <a:buFont typeface="+mj-lt"/>
              <a:buAutoNum type="alphaLcParenR" startAt="4"/>
            </a:pPr>
            <a:r>
              <a:rPr lang="en-AU" dirty="0"/>
              <a:t>Due to recent sociocultural, economic and demographic change in the last two decades in particular, a fourth era of wellness tourism has begun. </a:t>
            </a:r>
          </a:p>
          <a:p>
            <a:pPr>
              <a:lnSpc>
                <a:spcPct val="110000"/>
              </a:lnSpc>
            </a:pPr>
            <a:endParaRPr lang="en-AU" dirty="0"/>
          </a:p>
          <a:p>
            <a:pPr>
              <a:lnSpc>
                <a:spcPct val="11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602928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Providers of Wellness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r>
              <a:rPr lang="en-AU" sz="2600" dirty="0"/>
              <a:t>Voigt (2013: 33 - 35) observes that while wellness tourism providers are not a homogenous group, there is nevertheless, three distinct core providers of wellness tourism:</a:t>
            </a:r>
          </a:p>
          <a:p>
            <a:pPr>
              <a:lnSpc>
                <a:spcPct val="100000"/>
              </a:lnSpc>
            </a:pPr>
            <a:endParaRPr lang="en-AU" sz="2600" i="1" dirty="0"/>
          </a:p>
          <a:p>
            <a:pPr marL="971550" lvl="1" indent="-514350">
              <a:lnSpc>
                <a:spcPct val="100000"/>
              </a:lnSpc>
              <a:buFont typeface="+mj-lt"/>
              <a:buAutoNum type="arabicPeriod"/>
            </a:pPr>
            <a:r>
              <a:rPr lang="en-AU" b="1" dirty="0"/>
              <a:t>Beauty spa hotels/resorts: </a:t>
            </a:r>
            <a:r>
              <a:rPr lang="en-AU" dirty="0"/>
              <a:t>the major focus of beauty spa hotels/resorts is the body and non-invasive beauty treatments, as well as a range of water-based and/or sweat-bathing facilities that sometimes utilise mineral or geothermal waters. </a:t>
            </a:r>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42167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Providers of Wellness Tourism…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r>
              <a:rPr lang="en-AU" sz="2600" dirty="0"/>
              <a:t>Voigt (2013: 33 - 35) observes that while wellness tourism providers are not a homogenous group, there is nevertheless, three distinct core providers of wellness tourism:</a:t>
            </a:r>
          </a:p>
          <a:p>
            <a:pPr>
              <a:lnSpc>
                <a:spcPct val="100000"/>
              </a:lnSpc>
            </a:pPr>
            <a:endParaRPr lang="en-AU" sz="2600" dirty="0"/>
          </a:p>
          <a:p>
            <a:pPr marL="914400" lvl="1" indent="-457200">
              <a:lnSpc>
                <a:spcPct val="100000"/>
              </a:lnSpc>
              <a:buFont typeface="+mj-lt"/>
              <a:buAutoNum type="arabicPeriod" startAt="2"/>
            </a:pPr>
            <a:r>
              <a:rPr lang="en-AU" b="1" dirty="0"/>
              <a:t>Lifestyle resorts: </a:t>
            </a:r>
            <a:r>
              <a:rPr lang="en-AU" dirty="0"/>
              <a:t>also referred to as ‘destination spas’, the purpose of lifestyle resorts is to motivate guests to pursue a healthier lifestyle. </a:t>
            </a:r>
          </a:p>
          <a:p>
            <a:pPr marL="914400" lvl="1" indent="-457200">
              <a:lnSpc>
                <a:spcPct val="100000"/>
              </a:lnSpc>
              <a:buFont typeface="+mj-lt"/>
              <a:buAutoNum type="arabicPeriod" startAt="2"/>
            </a:pPr>
            <a:endParaRPr lang="en-AU" i="1" dirty="0"/>
          </a:p>
          <a:p>
            <a:pPr marL="914400" lvl="1" indent="-457200">
              <a:lnSpc>
                <a:spcPct val="100000"/>
              </a:lnSpc>
              <a:buFont typeface="+mj-lt"/>
              <a:buAutoNum type="arabicPeriod" startAt="2"/>
            </a:pPr>
            <a:r>
              <a:rPr lang="en-AU" b="1" dirty="0"/>
              <a:t>Spiritual retreats: </a:t>
            </a:r>
            <a:r>
              <a:rPr lang="en-AU" dirty="0"/>
              <a:t>the focus of spiritual retreats is on spiritual development. Spirituality is important, given its significance to many citizens, especially in Asia as well as those in Africa and South America.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449538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Megatrend in Wellness Tourism and Future Directions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42941"/>
            <a:ext cx="10515600" cy="4572330"/>
          </a:xfrm>
        </p:spPr>
        <p:txBody>
          <a:bodyPr>
            <a:normAutofit/>
          </a:bodyPr>
          <a:lstStyle/>
          <a:p>
            <a:pPr>
              <a:lnSpc>
                <a:spcPct val="110000"/>
              </a:lnSpc>
            </a:pPr>
            <a:r>
              <a:rPr lang="en-AU" dirty="0"/>
              <a:t>Health and wellness tourism is fast growing with a focus on preserving people’s health being a major influencing factor </a:t>
            </a:r>
          </a:p>
          <a:p>
            <a:pPr marL="0" indent="0" algn="r">
              <a:lnSpc>
                <a:spcPct val="110000"/>
              </a:lnSpc>
              <a:buNone/>
            </a:pPr>
            <a:r>
              <a:rPr lang="en-AU" sz="2200" i="1" dirty="0"/>
              <a:t>(Mair, 2005). </a:t>
            </a:r>
          </a:p>
          <a:p>
            <a:pPr>
              <a:lnSpc>
                <a:spcPct val="110000"/>
              </a:lnSpc>
            </a:pPr>
            <a:endParaRPr lang="en-AU" sz="2200" i="1" dirty="0"/>
          </a:p>
          <a:p>
            <a:pPr>
              <a:lnSpc>
                <a:spcPct val="110000"/>
              </a:lnSpc>
            </a:pPr>
            <a:r>
              <a:rPr lang="en-AU" dirty="0"/>
              <a:t>Demographic transformations, changes in women’s social roles, enhancement of individualisation, spiritualisation and increased recognition and an appreciation for a healthy lifestyle are other major reasons for this increased growth. </a:t>
            </a:r>
          </a:p>
          <a:p>
            <a:pPr marL="0" indent="0" algn="r">
              <a:lnSpc>
                <a:spcPct val="110000"/>
              </a:lnSpc>
              <a:buNone/>
            </a:pPr>
            <a:r>
              <a:rPr lang="en-AU" sz="2200" i="1" dirty="0" err="1"/>
              <a:t>Csirmaz</a:t>
            </a:r>
            <a:r>
              <a:rPr lang="en-AU" sz="2200" i="1" dirty="0"/>
              <a:t> and Petro (2015)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22851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Megatrend in Wellness Tourism and Future Directions…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42941"/>
            <a:ext cx="10515600" cy="4572330"/>
          </a:xfrm>
        </p:spPr>
        <p:txBody>
          <a:bodyPr>
            <a:normAutofit fontScale="92500" lnSpcReduction="20000"/>
          </a:bodyPr>
          <a:lstStyle/>
          <a:p>
            <a:pPr>
              <a:lnSpc>
                <a:spcPct val="110000"/>
              </a:lnSpc>
            </a:pPr>
            <a:r>
              <a:rPr lang="en-AU" dirty="0"/>
              <a:t>Ongoing development of health tourism over the last decade, especially dynamic development at a national and international level, has contributed to predictions of it becoming one of the fastest developing touristic and economic sectors </a:t>
            </a:r>
          </a:p>
          <a:p>
            <a:pPr marL="0" indent="0" algn="r">
              <a:lnSpc>
                <a:spcPct val="110000"/>
              </a:lnSpc>
              <a:buNone/>
            </a:pPr>
            <a:r>
              <a:rPr lang="en-AU" sz="2400" i="1" dirty="0"/>
              <a:t>(Ardell, 1985; Pilzer, 2007; Pyke et al, 2016). </a:t>
            </a:r>
          </a:p>
          <a:p>
            <a:pPr>
              <a:lnSpc>
                <a:spcPct val="110000"/>
              </a:lnSpc>
            </a:pPr>
            <a:endParaRPr lang="en-AU" dirty="0"/>
          </a:p>
          <a:p>
            <a:pPr>
              <a:lnSpc>
                <a:spcPct val="110000"/>
              </a:lnSpc>
            </a:pPr>
            <a:r>
              <a:rPr lang="en-AU" dirty="0"/>
              <a:t>Megatrends may be defined as those involving ‘processes of transformation normally characterised by a half-life of at least 50 years that are apparent in all areas of life inclusive of everyday life, economy, politics and consumption.’</a:t>
            </a:r>
          </a:p>
          <a:p>
            <a:pPr marL="0" indent="0" algn="r">
              <a:lnSpc>
                <a:spcPct val="110000"/>
              </a:lnSpc>
              <a:buNone/>
            </a:pPr>
            <a:r>
              <a:rPr lang="en-AU" sz="2400" i="1" dirty="0"/>
              <a:t>Voigt and </a:t>
            </a:r>
            <a:r>
              <a:rPr lang="en-AU" sz="2400" i="1" dirty="0" err="1"/>
              <a:t>Pforr</a:t>
            </a:r>
            <a:r>
              <a:rPr lang="en-AU" sz="2400" i="1" dirty="0"/>
              <a:t> (2013: 4)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650544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Megatrend in Wellness Tourism and Future Directions…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42941"/>
            <a:ext cx="10515600" cy="4572330"/>
          </a:xfrm>
        </p:spPr>
        <p:txBody>
          <a:bodyPr>
            <a:normAutofit fontScale="92500" lnSpcReduction="10000"/>
          </a:bodyPr>
          <a:lstStyle/>
          <a:p>
            <a:pPr>
              <a:lnSpc>
                <a:spcPct val="110000"/>
              </a:lnSpc>
            </a:pPr>
            <a:r>
              <a:rPr lang="en-AU" dirty="0"/>
              <a:t>There are six (6) megatrends considered to have driven the rise of wellness tourism supply and demand, with the discussion framed in the context of future wellness tourism development:</a:t>
            </a:r>
          </a:p>
          <a:p>
            <a:pPr>
              <a:lnSpc>
                <a:spcPct val="110000"/>
              </a:lnSpc>
            </a:pPr>
            <a:endParaRPr lang="en-AU" dirty="0"/>
          </a:p>
          <a:p>
            <a:pPr marL="914400" lvl="1" indent="-457200">
              <a:lnSpc>
                <a:spcPct val="110000"/>
              </a:lnSpc>
              <a:buFont typeface="+mj-lt"/>
              <a:buAutoNum type="arabicPeriod"/>
            </a:pPr>
            <a:r>
              <a:rPr lang="en-AU" sz="2600" b="1" dirty="0"/>
              <a:t>Holistic health and increased health consciousness: </a:t>
            </a:r>
            <a:r>
              <a:rPr lang="en-AU" sz="2600" dirty="0"/>
              <a:t>refers to individuals whom no longer are passive recipients of health care.</a:t>
            </a:r>
          </a:p>
          <a:p>
            <a:pPr marL="914400" lvl="1" indent="-457200">
              <a:lnSpc>
                <a:spcPct val="110000"/>
              </a:lnSpc>
              <a:buFont typeface="+mj-lt"/>
              <a:buAutoNum type="arabicPeriod"/>
            </a:pPr>
            <a:endParaRPr lang="en-AU" sz="2600" dirty="0"/>
          </a:p>
          <a:p>
            <a:pPr marL="914400" lvl="1" indent="-457200">
              <a:lnSpc>
                <a:spcPct val="110000"/>
              </a:lnSpc>
              <a:buFont typeface="+mj-lt"/>
              <a:buAutoNum type="arabicPeriod"/>
            </a:pPr>
            <a:r>
              <a:rPr lang="en-AU" sz="2600" b="1" dirty="0"/>
              <a:t>Pace of life acceleration: </a:t>
            </a:r>
            <a:r>
              <a:rPr lang="en-AU" sz="2600" dirty="0"/>
              <a:t>whereby increased workloads and greater day-to-day pressures has seen a notable rise of stress-related disorders such as emotional strain (tension, fatigue, aggression) or psychological diseases (depression, burnout, anxiety). </a:t>
            </a:r>
          </a:p>
          <a:p>
            <a:pPr lvl="1">
              <a:lnSpc>
                <a:spcPct val="110000"/>
              </a:lnSpc>
            </a:pPr>
            <a:endParaRPr lang="en-AU" dirty="0"/>
          </a:p>
          <a:p>
            <a:pPr lvl="1">
              <a:lnSpc>
                <a:spcPct val="11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792453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Megatrend in Wellness Tourism and Future Directions…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481940" y="1623054"/>
            <a:ext cx="10515600" cy="4572330"/>
          </a:xfrm>
        </p:spPr>
        <p:txBody>
          <a:bodyPr>
            <a:normAutofit/>
          </a:bodyPr>
          <a:lstStyle/>
          <a:p>
            <a:pPr marL="1428750" lvl="2" indent="-514350">
              <a:lnSpc>
                <a:spcPct val="110000"/>
              </a:lnSpc>
              <a:buFont typeface="+mj-lt"/>
              <a:buAutoNum type="arabicPeriod" startAt="3"/>
            </a:pPr>
            <a:r>
              <a:rPr lang="en-AU" sz="2400" b="1" dirty="0"/>
              <a:t>Inconspicuous consumption: </a:t>
            </a:r>
            <a:r>
              <a:rPr lang="en-AU" sz="2400" dirty="0"/>
              <a:t>represents a counterbalance and a wide shift in consumer values away from fast-paced lives that are more materialistic, rationalised and technical. </a:t>
            </a:r>
          </a:p>
          <a:p>
            <a:pPr marL="514350" indent="-514350">
              <a:lnSpc>
                <a:spcPct val="110000"/>
              </a:lnSpc>
              <a:buFont typeface="+mj-lt"/>
              <a:buAutoNum type="arabicPeriod" startAt="3"/>
            </a:pPr>
            <a:endParaRPr lang="en-AU" sz="2400" dirty="0"/>
          </a:p>
          <a:p>
            <a:pPr marL="1428750" lvl="2" indent="-514350">
              <a:lnSpc>
                <a:spcPct val="110000"/>
              </a:lnSpc>
              <a:buFont typeface="+mj-lt"/>
              <a:buAutoNum type="arabicPeriod" startAt="4"/>
            </a:pPr>
            <a:r>
              <a:rPr lang="en-AU" sz="2400" b="1" dirty="0"/>
              <a:t>Individualisation: </a:t>
            </a:r>
            <a:r>
              <a:rPr lang="en-AU" sz="2400" dirty="0"/>
              <a:t>with some trends, suggesting people are seeking independent travel and niche tourism, individualisation in the context of wellness tourism has proved influential with the pursuit of self-actualisation, in accordance with Maslow’s Hierarchy of Needs where an individual realises their full potential (Maslow’s Hierarchy of Needs, 2020). </a:t>
            </a:r>
          </a:p>
          <a:p>
            <a:pPr lvl="1">
              <a:lnSpc>
                <a:spcPct val="11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528833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Megatrend in Wellness Tourism and Future Directions…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53192" y="1880448"/>
            <a:ext cx="10515600" cy="4572330"/>
          </a:xfrm>
        </p:spPr>
        <p:txBody>
          <a:bodyPr>
            <a:normAutofit/>
          </a:bodyPr>
          <a:lstStyle/>
          <a:p>
            <a:pPr marL="1428750" lvl="2" indent="-514350">
              <a:lnSpc>
                <a:spcPct val="110000"/>
              </a:lnSpc>
              <a:buFont typeface="+mj-lt"/>
              <a:buAutoNum type="arabicPeriod" startAt="5"/>
            </a:pPr>
            <a:r>
              <a:rPr lang="en-AU" sz="2400" b="1" dirty="0"/>
              <a:t>Spiritualty: </a:t>
            </a:r>
            <a:r>
              <a:rPr lang="en-AU" sz="2400" dirty="0"/>
              <a:t>some consider the quest for spirituality to be the greatest megatrend in the 21st century. Despite the decline in religion, the yearning for spirituality and for meaning in life has not diminished. </a:t>
            </a:r>
          </a:p>
          <a:p>
            <a:pPr marL="514350" indent="-514350">
              <a:lnSpc>
                <a:spcPct val="110000"/>
              </a:lnSpc>
              <a:buFont typeface="+mj-lt"/>
              <a:buAutoNum type="arabicPeriod" startAt="5"/>
            </a:pPr>
            <a:endParaRPr lang="en-AU" sz="2400" dirty="0"/>
          </a:p>
          <a:p>
            <a:pPr marL="1428750" lvl="2" indent="-514350">
              <a:lnSpc>
                <a:spcPct val="110000"/>
              </a:lnSpc>
              <a:buFont typeface="+mj-lt"/>
              <a:buAutoNum type="arabicPeriod" startAt="6"/>
            </a:pPr>
            <a:r>
              <a:rPr lang="en-AU" sz="2400" b="1" dirty="0"/>
              <a:t>Ageing population</a:t>
            </a:r>
            <a:r>
              <a:rPr lang="en-AU" sz="2400" dirty="0"/>
              <a:t>: because of both longer life expectancies and falling birth rates, the world’s population is ageing. The Baby Boomer (1946 – 1964) generation is currently driving this trend. </a:t>
            </a:r>
          </a:p>
          <a:p>
            <a:pPr lvl="1">
              <a:lnSpc>
                <a:spcPct val="11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661345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Health and wellness encompasses a broad range of terms, categories, products and services.</a:t>
            </a:r>
          </a:p>
          <a:p>
            <a:pPr>
              <a:lnSpc>
                <a:spcPct val="100000"/>
              </a:lnSpc>
            </a:pPr>
            <a:endParaRPr lang="en-AU" dirty="0"/>
          </a:p>
          <a:p>
            <a:pPr>
              <a:lnSpc>
                <a:spcPct val="100000"/>
              </a:lnSpc>
            </a:pPr>
            <a:r>
              <a:rPr lang="en-AU" dirty="0"/>
              <a:t>The world’s ageing population will see an increased demand for wellness and medical tourism providers with attention directed towards stress reduction, mental health, wellbeing and overall health.</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065090"/>
          </a:xfrm>
        </p:spPr>
        <p:txBody>
          <a:bodyPr/>
          <a:lstStyle/>
          <a:p>
            <a:r>
              <a:rPr lang="en-AU" b="1" dirty="0">
                <a:latin typeface="+mn-lt"/>
              </a:rPr>
              <a:t>Case Study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116281"/>
            <a:ext cx="10814538" cy="5240069"/>
          </a:xfrm>
        </p:spPr>
        <p:txBody>
          <a:bodyPr>
            <a:normAutofit/>
          </a:bodyPr>
          <a:lstStyle/>
          <a:p>
            <a:pPr marL="0" indent="0">
              <a:buNone/>
            </a:pPr>
            <a:r>
              <a:rPr lang="en-AU" b="1" dirty="0"/>
              <a:t>Case Study: </a:t>
            </a:r>
            <a:r>
              <a:rPr lang="en-AU" dirty="0"/>
              <a:t>Wellness spa tourism in Thailand: Key elements of success</a:t>
            </a:r>
          </a:p>
          <a:p>
            <a:pPr marL="0" indent="0">
              <a:buNone/>
            </a:pPr>
            <a:r>
              <a:rPr lang="en-AU" b="1" dirty="0"/>
              <a:t>Discussion Questions:</a:t>
            </a:r>
          </a:p>
          <a:p>
            <a:pPr marL="514350" indent="-514350">
              <a:lnSpc>
                <a:spcPct val="110000"/>
              </a:lnSpc>
              <a:spcBef>
                <a:spcPts val="0"/>
              </a:spcBef>
              <a:buFont typeface="+mj-lt"/>
              <a:buAutoNum type="arabicPeriod"/>
            </a:pPr>
            <a:r>
              <a:rPr lang="en-AU" sz="2400" dirty="0"/>
              <a:t>How important do you consider each of the success factors offered by wellness spa operators in Thailand? Classify each of the five from one to five, with one (1) being the most important, and five (5) being the least important. What are the reasons for your classification?</a:t>
            </a:r>
          </a:p>
          <a:p>
            <a:pPr marL="514350" indent="-514350">
              <a:lnSpc>
                <a:spcPct val="110000"/>
              </a:lnSpc>
              <a:spcBef>
                <a:spcPts val="0"/>
              </a:spcBef>
              <a:buFont typeface="+mj-lt"/>
              <a:buAutoNum type="arabicPeriod"/>
            </a:pPr>
            <a:endParaRPr lang="en-AU" sz="2400" dirty="0"/>
          </a:p>
          <a:p>
            <a:pPr marL="514350" indent="-514350">
              <a:lnSpc>
                <a:spcPct val="110000"/>
              </a:lnSpc>
              <a:spcBef>
                <a:spcPts val="0"/>
              </a:spcBef>
              <a:buFont typeface="+mj-lt"/>
              <a:buAutoNum type="arabicPeriod"/>
            </a:pPr>
            <a:r>
              <a:rPr lang="en-AU" sz="2400" dirty="0"/>
              <a:t>Undertaking an Internet search, what promotional information is available regarding Samsara Wellness in Bangkok, The Ayurvedic Centre in Chiang Mai, and the Rarin Jinda, Sukko Central Cultural Spa and Wellness, and Aleenta Resort and Spas in Phuket. What services do each of the centres offer? Does the promotional content entice you to want to visit one of Thailand’s wellness spa destinations?</a:t>
            </a:r>
          </a:p>
          <a:p>
            <a:pPr marL="0" indent="0">
              <a:lnSpc>
                <a:spcPct val="110000"/>
              </a:lnSpc>
              <a:spcBef>
                <a:spcPts val="0"/>
              </a:spcBef>
              <a:buNone/>
            </a:pPr>
            <a:endParaRPr lang="en-AU" sz="3600" b="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lstStyle/>
          <a:p>
            <a:pPr>
              <a:lnSpc>
                <a:spcPct val="100000"/>
              </a:lnSpc>
            </a:pPr>
            <a:r>
              <a:rPr lang="en-AU" dirty="0"/>
              <a:t>Introduction</a:t>
            </a:r>
          </a:p>
          <a:p>
            <a:pPr>
              <a:lnSpc>
                <a:spcPct val="100000"/>
              </a:lnSpc>
            </a:pPr>
            <a:r>
              <a:rPr lang="en-AU" dirty="0"/>
              <a:t>Defining health, wellness, spa and medical tourism</a:t>
            </a:r>
          </a:p>
          <a:p>
            <a:pPr>
              <a:lnSpc>
                <a:spcPct val="100000"/>
              </a:lnSpc>
            </a:pPr>
            <a:r>
              <a:rPr lang="en-AU" dirty="0"/>
              <a:t>Development of wellness tourism</a:t>
            </a:r>
          </a:p>
          <a:p>
            <a:pPr>
              <a:lnSpc>
                <a:spcPct val="100000"/>
              </a:lnSpc>
            </a:pPr>
            <a:r>
              <a:rPr lang="en-AU" dirty="0"/>
              <a:t>Providers of wellness tourism</a:t>
            </a:r>
          </a:p>
          <a:p>
            <a:pPr>
              <a:lnSpc>
                <a:spcPct val="100000"/>
              </a:lnSpc>
            </a:pPr>
            <a:r>
              <a:rPr lang="en-AU" dirty="0"/>
              <a:t>Megatrends in wellness tourism and future directions</a:t>
            </a:r>
          </a:p>
          <a:p>
            <a:pPr>
              <a:lnSpc>
                <a:spcPct val="100000"/>
              </a:lnSpc>
            </a:pPr>
            <a:r>
              <a:rPr lang="en-AU" dirty="0"/>
              <a:t>Summary</a:t>
            </a:r>
          </a:p>
          <a:p>
            <a:pPr>
              <a:lnSpc>
                <a:spcPct val="100000"/>
              </a:lnSpc>
            </a:pPr>
            <a:r>
              <a:rPr lang="en-AU" dirty="0"/>
              <a:t>Case study</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spcBef>
                <a:spcPts val="300"/>
              </a:spcBef>
            </a:pPr>
            <a:r>
              <a:rPr lang="en-AU" dirty="0"/>
              <a:t>Wellness tourism is currently one of the fastest growing tourism niche markets having experienced exponential growth over the past two decades </a:t>
            </a:r>
          </a:p>
          <a:p>
            <a:pPr marL="0" indent="0" algn="r">
              <a:lnSpc>
                <a:spcPct val="100000"/>
              </a:lnSpc>
              <a:spcBef>
                <a:spcPts val="300"/>
              </a:spcBef>
              <a:buNone/>
            </a:pPr>
            <a:r>
              <a:rPr lang="en-AU" sz="2200" i="1" dirty="0"/>
              <a:t>(Global Wellness Institute, 2018). </a:t>
            </a:r>
          </a:p>
          <a:p>
            <a:pPr>
              <a:lnSpc>
                <a:spcPct val="100000"/>
              </a:lnSpc>
              <a:spcBef>
                <a:spcPts val="300"/>
              </a:spcBef>
            </a:pPr>
            <a:endParaRPr lang="en-AU" sz="2200" i="1" dirty="0"/>
          </a:p>
          <a:p>
            <a:pPr>
              <a:lnSpc>
                <a:spcPct val="100000"/>
              </a:lnSpc>
              <a:spcBef>
                <a:spcPts val="300"/>
              </a:spcBef>
            </a:pPr>
            <a:r>
              <a:rPr lang="en-AU" sz="2600" dirty="0"/>
              <a:t>The attributed reasons for the exponential growth is wellness being an essential factor in shaping people’s lives, as well as being increasingly influential in patterns of consumption and production. </a:t>
            </a:r>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Defining Health, Wellness, Spa and Medical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70075"/>
            <a:ext cx="10701427" cy="4486275"/>
          </a:xfrm>
        </p:spPr>
        <p:txBody>
          <a:bodyPr>
            <a:normAutofit fontScale="62500" lnSpcReduction="20000"/>
          </a:bodyPr>
          <a:lstStyle/>
          <a:p>
            <a:pPr>
              <a:lnSpc>
                <a:spcPct val="120000"/>
              </a:lnSpc>
              <a:spcBef>
                <a:spcPts val="0"/>
              </a:spcBef>
            </a:pPr>
            <a:r>
              <a:rPr lang="en-AU" sz="3600" dirty="0"/>
              <a:t>Health tourism is a broad concept that comprises two major sub-categories of wellness and medical tourism (Mueller and Kaufman, 2001; Smith and Puczko, 2009; Voight, Brown and Howat, 2011).</a:t>
            </a:r>
          </a:p>
          <a:p>
            <a:pPr>
              <a:lnSpc>
                <a:spcPct val="120000"/>
              </a:lnSpc>
              <a:spcBef>
                <a:spcPts val="0"/>
              </a:spcBef>
            </a:pPr>
            <a:endParaRPr lang="en-AU" sz="3600" dirty="0"/>
          </a:p>
          <a:p>
            <a:pPr>
              <a:lnSpc>
                <a:spcPct val="120000"/>
              </a:lnSpc>
              <a:spcBef>
                <a:spcPts val="0"/>
              </a:spcBef>
            </a:pPr>
            <a:r>
              <a:rPr lang="en-AU" sz="3600" dirty="0"/>
              <a:t>Smith and Puczko (2015) believe any definition of </a:t>
            </a:r>
            <a:r>
              <a:rPr lang="en-AU" sz="3600" b="1" i="1" dirty="0"/>
              <a:t>health tourism </a:t>
            </a:r>
            <a:r>
              <a:rPr lang="en-AU" sz="3600" dirty="0"/>
              <a:t>should ideally consider the World Tourism Organisation’s (1984: 1) definition of ‘health’, which is the extent to which:</a:t>
            </a:r>
          </a:p>
          <a:p>
            <a:pPr>
              <a:lnSpc>
                <a:spcPct val="120000"/>
              </a:lnSpc>
              <a:spcBef>
                <a:spcPts val="0"/>
              </a:spcBef>
            </a:pPr>
            <a:endParaRPr lang="en-AU" sz="3600" dirty="0"/>
          </a:p>
          <a:p>
            <a:pPr marL="0" indent="0" algn="ctr">
              <a:lnSpc>
                <a:spcPct val="120000"/>
              </a:lnSpc>
              <a:spcBef>
                <a:spcPts val="0"/>
              </a:spcBef>
              <a:buNone/>
            </a:pPr>
            <a:r>
              <a:rPr lang="en-AU" sz="3600" dirty="0"/>
              <a:t>	…an individual or a group is able to realise aspirations and satisfy needs, and to change or cope with the environment. Health is a resource for everyday life, not the objective of living; it is a positive concept, emphasising social and personal resources as well as physical capabilities.</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802161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Defining Health, Wellness, Spa and Medical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967409" y="1904241"/>
            <a:ext cx="10515600" cy="4486275"/>
          </a:xfrm>
        </p:spPr>
        <p:txBody>
          <a:bodyPr>
            <a:normAutofit/>
          </a:bodyPr>
          <a:lstStyle/>
          <a:p>
            <a:pPr>
              <a:lnSpc>
                <a:spcPct val="100000"/>
              </a:lnSpc>
              <a:spcBef>
                <a:spcPts val="0"/>
              </a:spcBef>
            </a:pPr>
            <a:r>
              <a:rPr lang="en-AU" sz="2500" dirty="0"/>
              <a:t>Kaspar (1996 cited in Mueller and Kaufmann, 2001: 7) regards </a:t>
            </a:r>
            <a:r>
              <a:rPr lang="en-AU" sz="2500" b="1" i="1" dirty="0"/>
              <a:t>wellness tourism </a:t>
            </a:r>
            <a:r>
              <a:rPr lang="en-AU" sz="2500" dirty="0"/>
              <a:t>as a subcategory of health tourism, which the author defined as: </a:t>
            </a:r>
          </a:p>
          <a:p>
            <a:pPr>
              <a:lnSpc>
                <a:spcPct val="100000"/>
              </a:lnSpc>
              <a:spcBef>
                <a:spcPts val="0"/>
              </a:spcBef>
            </a:pPr>
            <a:endParaRPr lang="en-AU" sz="2500" dirty="0"/>
          </a:p>
          <a:p>
            <a:pPr marL="0" indent="0" algn="ctr">
              <a:lnSpc>
                <a:spcPct val="100000"/>
              </a:lnSpc>
              <a:spcBef>
                <a:spcPts val="0"/>
              </a:spcBef>
              <a:buNone/>
            </a:pPr>
            <a:r>
              <a:rPr lang="en-AU" sz="2500" dirty="0"/>
              <a:t>	…the sum of all the relationships and phenomena resulting from 	a 	change of location and residence by people in order to promote, 	stabilise and, as appropriate, restore physical, mental and social 	wellbeing while using health services and for whom the place where 	they are staying is neither their principle nor permanent place of 	residence or work.</a:t>
            </a:r>
          </a:p>
          <a:p>
            <a:pPr>
              <a:lnSpc>
                <a:spcPct val="100000"/>
              </a:lnSpc>
            </a:pPr>
            <a:endParaRPr lang="en-AU" sz="2600"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Defining Health, Wellness, Spa and Medical Tourism…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967409" y="1904241"/>
            <a:ext cx="10756018" cy="4486275"/>
          </a:xfrm>
        </p:spPr>
        <p:txBody>
          <a:bodyPr>
            <a:normAutofit fontScale="85000" lnSpcReduction="20000"/>
          </a:bodyPr>
          <a:lstStyle/>
          <a:p>
            <a:pPr>
              <a:lnSpc>
                <a:spcPct val="120000"/>
              </a:lnSpc>
              <a:spcBef>
                <a:spcPts val="0"/>
              </a:spcBef>
            </a:pPr>
            <a:r>
              <a:rPr lang="en-AU" dirty="0"/>
              <a:t>Connell (2006a: 1094) defines </a:t>
            </a:r>
            <a:r>
              <a:rPr lang="en-AU" b="1" i="1" dirty="0"/>
              <a:t>medical tourism </a:t>
            </a:r>
            <a:r>
              <a:rPr lang="en-AU" dirty="0"/>
              <a:t>as that which is ‘deliberately linked to direct medical intervention and outcomes that are expected to be substantial and long term’ Inclusive of dentistry and plastic surgery. </a:t>
            </a:r>
          </a:p>
          <a:p>
            <a:pPr>
              <a:lnSpc>
                <a:spcPct val="120000"/>
              </a:lnSpc>
              <a:spcBef>
                <a:spcPts val="0"/>
              </a:spcBef>
            </a:pPr>
            <a:endParaRPr lang="en-AU" dirty="0"/>
          </a:p>
          <a:p>
            <a:pPr>
              <a:lnSpc>
                <a:spcPct val="120000"/>
              </a:lnSpc>
              <a:spcBef>
                <a:spcPts val="0"/>
              </a:spcBef>
            </a:pPr>
            <a:r>
              <a:rPr lang="en-AU" dirty="0"/>
              <a:t>Laing and Weiler (2007: 381) quote a number of factors influencing the growth of medical tourism, including: </a:t>
            </a:r>
          </a:p>
          <a:p>
            <a:pPr>
              <a:lnSpc>
                <a:spcPct val="100000"/>
              </a:lnSpc>
            </a:pPr>
            <a:endParaRPr lang="en-AU" dirty="0"/>
          </a:p>
          <a:p>
            <a:pPr marL="0" indent="0">
              <a:lnSpc>
                <a:spcPct val="120000"/>
              </a:lnSpc>
              <a:spcBef>
                <a:spcPts val="0"/>
              </a:spcBef>
              <a:buNone/>
            </a:pPr>
            <a:r>
              <a:rPr lang="en-AU" dirty="0"/>
              <a:t>	…the high cost of medical procedures, long waiting lists and ageing populations in wealthier countries, greater affordability of flights and travel, and a shift in medical care away from the public sector, such that people are more comfortable with paying for medical services offered by private bodies or companies. </a:t>
            </a:r>
          </a:p>
          <a:p>
            <a:pPr>
              <a:lnSpc>
                <a:spcPct val="100000"/>
              </a:lnSpc>
            </a:pPr>
            <a:endParaRPr lang="en-AU" sz="2600"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927858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Defining Health, Wellness, Spa and Medical Tourism…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967409" y="1904241"/>
            <a:ext cx="10515600" cy="4486275"/>
          </a:xfrm>
        </p:spPr>
        <p:txBody>
          <a:bodyPr>
            <a:normAutofit/>
          </a:bodyPr>
          <a:lstStyle/>
          <a:p>
            <a:pPr>
              <a:lnSpc>
                <a:spcPct val="100000"/>
              </a:lnSpc>
            </a:pPr>
            <a:r>
              <a:rPr lang="en-AU" dirty="0"/>
              <a:t>The word ‘spa’ derives from the Latin phrase sanus per aquam, which means ‘healthy through water’ </a:t>
            </a:r>
          </a:p>
          <a:p>
            <a:pPr marL="0" indent="0" algn="r">
              <a:lnSpc>
                <a:spcPct val="100000"/>
              </a:lnSpc>
              <a:buNone/>
            </a:pPr>
            <a:r>
              <a:rPr lang="en-AU" sz="2200" i="1" dirty="0"/>
              <a:t>(Puczko and Bachvarov, 2006). </a:t>
            </a:r>
          </a:p>
          <a:p>
            <a:pPr>
              <a:lnSpc>
                <a:spcPct val="100000"/>
              </a:lnSpc>
            </a:pPr>
            <a:endParaRPr lang="en-AU" dirty="0"/>
          </a:p>
          <a:p>
            <a:pPr>
              <a:lnSpc>
                <a:spcPct val="100000"/>
              </a:lnSpc>
            </a:pPr>
            <a:r>
              <a:rPr lang="en-AU" dirty="0"/>
              <a:t>A spa is a ‘business offering water based treatments practiced by qualified personnel in a professional, relaxing and healing environment’ </a:t>
            </a:r>
          </a:p>
          <a:p>
            <a:pPr marL="0" indent="0" algn="r">
              <a:lnSpc>
                <a:spcPct val="100000"/>
              </a:lnSpc>
              <a:buNone/>
            </a:pPr>
            <a:r>
              <a:rPr lang="en-AU" sz="2200" i="1" dirty="0"/>
              <a:t>(Lo, Wu and Tsai, 2015: 158).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00816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Defining Health, Wellness, Spa and Medical Tourism…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967409" y="2256312"/>
            <a:ext cx="10515600" cy="4134204"/>
          </a:xfrm>
        </p:spPr>
        <p:txBody>
          <a:bodyPr>
            <a:normAutofit/>
          </a:bodyPr>
          <a:lstStyle/>
          <a:p>
            <a:pPr marL="0" indent="0" algn="ctr">
              <a:lnSpc>
                <a:spcPct val="100000"/>
              </a:lnSpc>
              <a:buNone/>
            </a:pPr>
            <a:r>
              <a:rPr lang="en-AU" dirty="0"/>
              <a:t>Though </a:t>
            </a:r>
            <a:r>
              <a:rPr lang="en-AU" b="1" i="1" dirty="0"/>
              <a:t>‘spa tourism’ </a:t>
            </a:r>
            <a:r>
              <a:rPr lang="en-AU" dirty="0"/>
              <a:t>is the best-known form of health and wellness tourism, Smith and Puczko (2015) argue as an actual tourism activity, that ‘spa tourism’ does not exist but rather tourists’ visit spas ‘as places devoted to overall well-being through a variety of professional services that encourage the renewal of mind, body and spirit’ (p.208). </a:t>
            </a:r>
            <a:endParaRPr lang="en-AU" sz="2600"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127707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Development of Wellness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a:bodyPr>
          <a:lstStyle/>
          <a:p>
            <a:pPr>
              <a:lnSpc>
                <a:spcPct val="110000"/>
              </a:lnSpc>
            </a:pPr>
            <a:r>
              <a:rPr lang="en-AU" dirty="0"/>
              <a:t>From a western perspective, Voigt (2013: 23-25) distinguishes four main trends (or eras) of wellness tourism, including:</a:t>
            </a:r>
          </a:p>
          <a:p>
            <a:pPr>
              <a:lnSpc>
                <a:spcPct val="110000"/>
              </a:lnSpc>
            </a:pPr>
            <a:endParaRPr lang="en-AU" dirty="0"/>
          </a:p>
          <a:p>
            <a:pPr marL="971550" lvl="1" indent="-514350">
              <a:lnSpc>
                <a:spcPct val="110000"/>
              </a:lnSpc>
              <a:buFont typeface="+mj-lt"/>
              <a:buAutoNum type="alphaLcParenR"/>
            </a:pPr>
            <a:r>
              <a:rPr lang="en-AU" dirty="0"/>
              <a:t>Roman balneums (or community bathhouses) and the larger, more extravagant thermae represent the first era. </a:t>
            </a:r>
          </a:p>
          <a:p>
            <a:pPr marL="514350" indent="-514350">
              <a:lnSpc>
                <a:spcPct val="110000"/>
              </a:lnSpc>
              <a:buFont typeface="+mj-lt"/>
              <a:buAutoNum type="alphaLcParenR"/>
            </a:pPr>
            <a:endParaRPr lang="en-AU" sz="2400" dirty="0"/>
          </a:p>
          <a:p>
            <a:pPr marL="971550" lvl="1" indent="-514350">
              <a:lnSpc>
                <a:spcPct val="110000"/>
              </a:lnSpc>
              <a:buFont typeface="+mj-lt"/>
              <a:buAutoNum type="alphaLcParenR" startAt="2"/>
            </a:pPr>
            <a:r>
              <a:rPr lang="en-AU" dirty="0"/>
              <a:t>The second era of wellness tourism commenced during the Renaissance in Italy (15th and 16th centuries).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142445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3257</TotalTime>
  <Words>3133</Words>
  <Application>Microsoft Office PowerPoint</Application>
  <PresentationFormat>Widescreen</PresentationFormat>
  <Paragraphs>192</Paragraphs>
  <Slides>19</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Chapter Outline</vt:lpstr>
      <vt:lpstr>Introduction</vt:lpstr>
      <vt:lpstr>Defining Health, Wellness, Spa and Medical Tourism</vt:lpstr>
      <vt:lpstr>Defining Health, Wellness, Spa and Medical Tourism</vt:lpstr>
      <vt:lpstr>Defining Health, Wellness, Spa and Medical Tourism… cont.</vt:lpstr>
      <vt:lpstr>Defining Health, Wellness, Spa and Medical Tourism… cont.</vt:lpstr>
      <vt:lpstr>Defining Health, Wellness, Spa and Medical Tourism… cont.</vt:lpstr>
      <vt:lpstr>Development of Wellness Tourism</vt:lpstr>
      <vt:lpstr>Development of Wellness Tourism… cont.</vt:lpstr>
      <vt:lpstr>Providers of Wellness Tourism</vt:lpstr>
      <vt:lpstr>Providers of Wellness Tourism… cont.</vt:lpstr>
      <vt:lpstr>Megatrend in Wellness Tourism and Future Directions</vt:lpstr>
      <vt:lpstr>Megatrend in Wellness Tourism and Future Directions… cont.</vt:lpstr>
      <vt:lpstr>Megatrend in Wellness Tourism and Future Directions… cont.</vt:lpstr>
      <vt:lpstr>Megatrend in Wellness Tourism and Future Directions… cont.</vt:lpstr>
      <vt:lpstr>Megatrend in Wellness Tourism and Future Directions… cont.</vt:lpstr>
      <vt:lpstr>Summary</vt:lpstr>
      <vt:lpstr>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Clare Lade</cp:lastModifiedBy>
  <cp:revision>197</cp:revision>
  <dcterms:created xsi:type="dcterms:W3CDTF">2016-07-13T11:20:36Z</dcterms:created>
  <dcterms:modified xsi:type="dcterms:W3CDTF">2021-03-11T07:36:00Z</dcterms:modified>
</cp:coreProperties>
</file>